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6234397ac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6234397ac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234397ac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6234397ac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234397ac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6234397ac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234397ac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6234397ac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234397ac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6234397ac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a16547cb5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a16547cb5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16547cb5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a16547cb5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24bfc307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624bfc307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16547cb5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a16547cb5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24bfc307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624bfc307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234397a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6234397a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624bfc307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624bfc307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624bfc30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624bfc307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234397ac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6234397ac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6234397ac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6234397ac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234397ac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6234397ac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234397ac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6234397ac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24bfc307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624bfc307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234397ac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6234397ac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234397ac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234397ac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-1110" t="-3460" r="1110" b="3460"/>
          <a:stretch/>
        </p:blipFill>
        <p:spPr>
          <a:xfrm>
            <a:off x="-158312" y="-297075"/>
            <a:ext cx="9460622" cy="53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Hope definition</a:t>
            </a:r>
            <a:endParaRPr sz="332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299650"/>
            <a:ext cx="8520600" cy="32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A feeling of expectation and a desire for a particular thing to happen. (Oxford Languages)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50" b="1">
              <a:solidFill>
                <a:srgbClr val="1D2A5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77775" y="301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Isaiah 9:6-7</a:t>
            </a:r>
            <a:endParaRPr sz="3320"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432850" y="9542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For to us a child is born,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2000">
                <a:solidFill>
                  <a:schemeClr val="dk1"/>
                </a:solidFill>
              </a:rPr>
              <a:t>to us a son is given,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2000">
                <a:solidFill>
                  <a:schemeClr val="dk1"/>
                </a:solidFill>
              </a:rPr>
              <a:t>and the government will be on his shoulders.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And he will be called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2000">
                <a:solidFill>
                  <a:schemeClr val="dk1"/>
                </a:solidFill>
              </a:rPr>
              <a:t>Wonderful Counselor, Mighty God,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2000">
                <a:solidFill>
                  <a:schemeClr val="dk1"/>
                </a:solidFill>
              </a:rPr>
              <a:t>Everlasting Father, Prince of Peace.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88775" y="546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Of the greatness of his government and peace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2000">
                <a:solidFill>
                  <a:schemeClr val="dk1"/>
                </a:solidFill>
              </a:rPr>
              <a:t>there will be no end.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He will reign on David’s throne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2000">
                <a:solidFill>
                  <a:schemeClr val="dk1"/>
                </a:solidFill>
              </a:rPr>
              <a:t>and over his kingdom,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establishing and upholding it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2000">
                <a:solidFill>
                  <a:schemeClr val="dk1"/>
                </a:solidFill>
              </a:rPr>
              <a:t>with justice and righteousness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2000">
                <a:solidFill>
                  <a:schemeClr val="dk1"/>
                </a:solidFill>
              </a:rPr>
              <a:t>from that time on and forever.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zeal of the </a:t>
            </a:r>
            <a:r>
              <a:rPr lang="en" sz="2000" cap="small">
                <a:solidFill>
                  <a:schemeClr val="dk1"/>
                </a:solidFill>
              </a:rPr>
              <a:t>Lord</a:t>
            </a:r>
            <a:r>
              <a:rPr lang="en" sz="2000">
                <a:solidFill>
                  <a:schemeClr val="dk1"/>
                </a:solidFill>
              </a:rPr>
              <a:t> Almighty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2000">
                <a:solidFill>
                  <a:schemeClr val="dk1"/>
                </a:solidFill>
              </a:rPr>
              <a:t>will accomplish this.</a:t>
            </a:r>
            <a:endParaRPr sz="2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Luke 1:26-38</a:t>
            </a:r>
            <a:endParaRPr sz="3300"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26 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the sixth month of Elizabeth’s pregnancy, God sent the angel Gabriel to Nazareth, a town in Galilee, </a:t>
            </a: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27 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a virgin pledged to be married to a man named Joseph, a descendant of David. The virgin’s name was Mary. </a:t>
            </a: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28 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angel went to her and said, “Greetings, you who are highly favored! The Lord is with you.”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9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311700" y="29391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 </a:t>
            </a: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Mary was greatly troubled at his words and wondered what kind of greeting this might be. </a:t>
            </a: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 </a:t>
            </a: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But the angel said to her, “Do not be afraid,Mary; you have found favor with God. </a:t>
            </a: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31 </a:t>
            </a: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will conceive and give birth to a son, and you are to call him Jesus. </a:t>
            </a: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32 </a:t>
            </a: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 will be great and will be called the Son of the Most High. The Lord God will give him the throne of his father David, </a:t>
            </a: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33 </a:t>
            </a: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he will reign over Jacob’s descendants forever; his kingdom will never end.”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900"/>
              </a:spcBef>
              <a:spcAft>
                <a:spcPts val="1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34 </a:t>
            </a: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“How will this be,” Mary asked the angel, “since I am a virgin?”</a:t>
            </a:r>
            <a:endParaRPr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00" y="11523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 </a:t>
            </a: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Mary was greatly troubled at his words and wondered what kind of greeting this might be. </a:t>
            </a: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 </a:t>
            </a: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But the angel said to her, “Do not be afraid,Mary; you have found favor with God. </a:t>
            </a: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31 </a:t>
            </a: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will conceive and give birth to a son, and you are to call him Jesus. </a:t>
            </a: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32 </a:t>
            </a: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 will be great and will be called the Son of the Most High. </a:t>
            </a:r>
            <a:r>
              <a:rPr lang="en" sz="2000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The Lord God will give him the throne of his father David, </a:t>
            </a:r>
            <a:r>
              <a:rPr lang="en" sz="2000" b="1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33 </a:t>
            </a:r>
            <a:r>
              <a:rPr lang="en" sz="2000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and he will reign over Jacob’s descendants forever; his kingdom will never end.”</a:t>
            </a:r>
            <a:endParaRPr sz="2000" dirty="0">
              <a:solidFill>
                <a:schemeClr val="dk1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900"/>
              </a:spcBef>
              <a:spcAft>
                <a:spcPts val="1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34 </a:t>
            </a: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“How will this be,” Mary asked the angel, “since I am a virgin?”</a:t>
            </a:r>
            <a:endParaRPr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388775" y="546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Of the greatness of his government and peace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2000">
                <a:solidFill>
                  <a:schemeClr val="dk1"/>
                </a:solidFill>
              </a:rPr>
              <a:t>there will be no end.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00"/>
                </a:highlight>
              </a:rPr>
              <a:t>He will reign on David’s throne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2000">
                <a:solidFill>
                  <a:schemeClr val="dk1"/>
                </a:solidFill>
                <a:highlight>
                  <a:srgbClr val="FFFF00"/>
                </a:highlight>
              </a:rPr>
              <a:t>and over his kingdom,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00"/>
                </a:highlight>
              </a:rPr>
              <a:t>establishing and upholding it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2000">
                <a:solidFill>
                  <a:schemeClr val="dk1"/>
                </a:solidFill>
                <a:highlight>
                  <a:srgbClr val="FFFF00"/>
                </a:highlight>
              </a:rPr>
              <a:t>with justice and righteousness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2000">
                <a:solidFill>
                  <a:schemeClr val="dk1"/>
                </a:solidFill>
                <a:highlight>
                  <a:srgbClr val="FFFF00"/>
                </a:highlight>
              </a:rPr>
              <a:t>from that time on and forever.</a:t>
            </a:r>
            <a:endParaRPr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zeal of the </a:t>
            </a:r>
            <a:r>
              <a:rPr lang="en" sz="2000" cap="small">
                <a:solidFill>
                  <a:schemeClr val="dk1"/>
                </a:solidFill>
              </a:rPr>
              <a:t>Lord</a:t>
            </a:r>
            <a:r>
              <a:rPr lang="en" sz="2000">
                <a:solidFill>
                  <a:schemeClr val="dk1"/>
                </a:solidFill>
              </a:rPr>
              <a:t> Almighty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" sz="2000">
                <a:solidFill>
                  <a:schemeClr val="dk1"/>
                </a:solidFill>
              </a:rPr>
              <a:t>will accomplish this.</a:t>
            </a:r>
            <a:endParaRPr sz="2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Hebrews 11:1-2</a:t>
            </a:r>
            <a:endParaRPr sz="3320"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517650" y="1152475"/>
            <a:ext cx="774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“Now faith is confidence in what we hope for and assurance about what we do not see.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is what the ancients were commended for.”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Hebrews 11:1-2 &amp; 13</a:t>
            </a:r>
            <a:endParaRPr sz="3320"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517650" y="1152475"/>
            <a:ext cx="774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“Now faith is confidence in what we hope for and assurance about what we do not see.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is what the ancients were commended for.”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“A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ll these people were still living by faith when they died. They did not receive the things promised; they only saw them and welcomed them from a distance, admitting that they were foreigners and strangers on earth.”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Where is the hope???</a:t>
            </a:r>
            <a:endParaRPr sz="3320"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Statistics from the US indicate that 40-50% of adolescents suffer from feelings of hopelessness.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Approximately 20% of Australian adults experience periods of hopelessness and for about 10% their life is significantly impacted by ongoing feelings of hopelessness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15300"/>
            <a:ext cx="85206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Christmas Traditions…</a:t>
            </a:r>
            <a:endParaRPr sz="3320"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t="7834" b="7834"/>
          <a:stretch/>
        </p:blipFill>
        <p:spPr>
          <a:xfrm>
            <a:off x="4714850" y="1022050"/>
            <a:ext cx="4325228" cy="24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72375" y="1152475"/>
            <a:ext cx="4471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Christmas decorations</a:t>
            </a:r>
            <a:endParaRPr sz="2908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8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 txBox="1">
            <a:spLocks noGrp="1"/>
          </p:cNvSpPr>
          <p:nvPr>
            <p:ph type="title"/>
          </p:nvPr>
        </p:nvSpPr>
        <p:spPr>
          <a:xfrm>
            <a:off x="859200" y="445025"/>
            <a:ext cx="797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concerns</a:t>
            </a:r>
            <a:endParaRPr/>
          </a:p>
        </p:txBody>
      </p:sp>
      <p:sp>
        <p:nvSpPr>
          <p:cNvPr id="193" name="Google Shape;193;p32"/>
          <p:cNvSpPr txBox="1">
            <a:spLocks noGrp="1"/>
          </p:cNvSpPr>
          <p:nvPr>
            <p:ph type="body" idx="1"/>
          </p:nvPr>
        </p:nvSpPr>
        <p:spPr>
          <a:xfrm>
            <a:off x="859075" y="1152475"/>
            <a:ext cx="797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Rising interest rates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Financial insecurity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Health concerns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War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Inequality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Plenty more…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94" name="Google Shape;19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850" y="60650"/>
            <a:ext cx="2277032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025" y="225825"/>
            <a:ext cx="5660326" cy="31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215300"/>
            <a:ext cx="85206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Christmas Traditions…</a:t>
            </a:r>
            <a:endParaRPr sz="332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72375" y="1152475"/>
            <a:ext cx="4471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Christmas decorations</a:t>
            </a:r>
            <a:endParaRPr sz="2908">
              <a:solidFill>
                <a:schemeClr val="dk1"/>
              </a:solidFill>
            </a:endParaRPr>
          </a:p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Music</a:t>
            </a:r>
            <a:endParaRPr sz="2908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8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9450" y="489700"/>
            <a:ext cx="3849748" cy="2887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215300"/>
            <a:ext cx="85206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Christmas Traditions…</a:t>
            </a:r>
            <a:endParaRPr sz="332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72375" y="1152475"/>
            <a:ext cx="4471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Christmas decorations</a:t>
            </a:r>
            <a:endParaRPr sz="2908">
              <a:solidFill>
                <a:schemeClr val="dk1"/>
              </a:solidFill>
            </a:endParaRPr>
          </a:p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Music</a:t>
            </a:r>
            <a:endParaRPr sz="2908">
              <a:solidFill>
                <a:schemeClr val="dk1"/>
              </a:solidFill>
            </a:endParaRPr>
          </a:p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Foods</a:t>
            </a:r>
            <a:endParaRPr sz="2908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8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8300" y="626500"/>
            <a:ext cx="3994976" cy="264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215300"/>
            <a:ext cx="85206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Christmas Traditions…</a:t>
            </a:r>
            <a:endParaRPr sz="332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72375" y="1152475"/>
            <a:ext cx="4471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Christmas decorations</a:t>
            </a:r>
            <a:endParaRPr sz="2908">
              <a:solidFill>
                <a:schemeClr val="dk1"/>
              </a:solidFill>
            </a:endParaRPr>
          </a:p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Music</a:t>
            </a:r>
            <a:endParaRPr sz="2908">
              <a:solidFill>
                <a:schemeClr val="dk1"/>
              </a:solidFill>
            </a:endParaRPr>
          </a:p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Foods</a:t>
            </a:r>
            <a:endParaRPr sz="2908">
              <a:solidFill>
                <a:schemeClr val="dk1"/>
              </a:solidFill>
            </a:endParaRPr>
          </a:p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Santa photos</a:t>
            </a:r>
            <a:endParaRPr sz="2908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8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t="24642"/>
          <a:stretch/>
        </p:blipFill>
        <p:spPr>
          <a:xfrm>
            <a:off x="5520850" y="264326"/>
            <a:ext cx="2817276" cy="3183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215300"/>
            <a:ext cx="85206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Christmas Traditions…</a:t>
            </a:r>
            <a:endParaRPr sz="332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22305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Nativity</a:t>
            </a:r>
            <a:endParaRPr sz="2908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8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l="-100" t="11107" b="16581"/>
          <a:stretch/>
        </p:blipFill>
        <p:spPr>
          <a:xfrm rot="5400000">
            <a:off x="5418013" y="11839"/>
            <a:ext cx="2997576" cy="3854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215300"/>
            <a:ext cx="85206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Christmas Traditions…</a:t>
            </a:r>
            <a:endParaRPr sz="3320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212025" y="110842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Nativity</a:t>
            </a:r>
            <a:endParaRPr sz="2908">
              <a:solidFill>
                <a:schemeClr val="dk1"/>
              </a:solidFill>
            </a:endParaRPr>
          </a:p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Christmas stockings</a:t>
            </a:r>
            <a:endParaRPr sz="2908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8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150" y="556225"/>
            <a:ext cx="4047698" cy="26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215300"/>
            <a:ext cx="85206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Christmas Traditions…</a:t>
            </a:r>
            <a:endParaRPr sz="3320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212025" y="110842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Nativity</a:t>
            </a:r>
            <a:endParaRPr sz="2908">
              <a:solidFill>
                <a:schemeClr val="dk1"/>
              </a:solidFill>
            </a:endParaRPr>
          </a:p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Christmas stockings</a:t>
            </a:r>
            <a:endParaRPr sz="2908">
              <a:solidFill>
                <a:schemeClr val="dk1"/>
              </a:solidFill>
            </a:endParaRPr>
          </a:p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Carols by Candlelight</a:t>
            </a:r>
            <a:endParaRPr sz="2908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8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1700" y="589250"/>
            <a:ext cx="3880602" cy="258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215300"/>
            <a:ext cx="85206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/>
              <a:t>Christmas Traditions…</a:t>
            </a:r>
            <a:endParaRPr sz="3320"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212025" y="1108425"/>
            <a:ext cx="4964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Nativity</a:t>
            </a:r>
            <a:endParaRPr sz="2908">
              <a:solidFill>
                <a:schemeClr val="dk1"/>
              </a:solidFill>
            </a:endParaRPr>
          </a:p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Christmas stockings</a:t>
            </a:r>
            <a:endParaRPr sz="2908">
              <a:solidFill>
                <a:schemeClr val="dk1"/>
              </a:solidFill>
            </a:endParaRPr>
          </a:p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Carols by Candlelight</a:t>
            </a:r>
            <a:endParaRPr sz="2908">
              <a:solidFill>
                <a:schemeClr val="dk1"/>
              </a:solidFill>
            </a:endParaRPr>
          </a:p>
          <a:p>
            <a:pPr marL="457200" lvl="0" indent="-413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Char char="●"/>
            </a:pPr>
            <a:r>
              <a:rPr lang="en" sz="2908">
                <a:solidFill>
                  <a:schemeClr val="dk1"/>
                </a:solidFill>
              </a:rPr>
              <a:t>Myer Christmas windows</a:t>
            </a:r>
            <a:endParaRPr sz="2908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7850" y="215300"/>
            <a:ext cx="3297799" cy="31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721</Words>
  <Application>Microsoft Office PowerPoint</Application>
  <PresentationFormat>On-screen Show (16:9)</PresentationFormat>
  <Paragraphs>80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Courier New</vt:lpstr>
      <vt:lpstr>Roboto</vt:lpstr>
      <vt:lpstr>Arial</vt:lpstr>
      <vt:lpstr>Simple Light</vt:lpstr>
      <vt:lpstr>PowerPoint Presentation</vt:lpstr>
      <vt:lpstr>Christmas Traditions…</vt:lpstr>
      <vt:lpstr>Christmas Traditions…</vt:lpstr>
      <vt:lpstr>Christmas Traditions…</vt:lpstr>
      <vt:lpstr>Christmas Traditions…</vt:lpstr>
      <vt:lpstr>Christmas Traditions…</vt:lpstr>
      <vt:lpstr>Christmas Traditions…</vt:lpstr>
      <vt:lpstr>Christmas Traditions…</vt:lpstr>
      <vt:lpstr>Christmas Traditions…</vt:lpstr>
      <vt:lpstr>Hope definition</vt:lpstr>
      <vt:lpstr>Isaiah 9:6-7</vt:lpstr>
      <vt:lpstr>PowerPoint Presentation</vt:lpstr>
      <vt:lpstr>Luke 1:26-38</vt:lpstr>
      <vt:lpstr>PowerPoint Presentation</vt:lpstr>
      <vt:lpstr>PowerPoint Presentation</vt:lpstr>
      <vt:lpstr>PowerPoint Presentation</vt:lpstr>
      <vt:lpstr>Hebrews 11:1-2</vt:lpstr>
      <vt:lpstr>Hebrews 11:1-2 &amp; 13</vt:lpstr>
      <vt:lpstr>Where is the hope???</vt:lpstr>
      <vt:lpstr>Current concerns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Streamer</cp:lastModifiedBy>
  <cp:revision>2</cp:revision>
  <dcterms:modified xsi:type="dcterms:W3CDTF">2023-12-02T22:41:39Z</dcterms:modified>
</cp:coreProperties>
</file>